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>
  <p:sldMasterIdLst>
    <p:sldMasterId id="2147483651" r:id="rId1"/>
    <p:sldMasterId id="2147483663" r:id="rId2"/>
  </p:sldMasterIdLst>
  <p:notesMasterIdLst>
    <p:notesMasterId r:id="rId41"/>
  </p:notesMasterIdLst>
  <p:handoutMasterIdLst>
    <p:handoutMasterId r:id="rId42"/>
  </p:handoutMasterIdLst>
  <p:sldIdLst>
    <p:sldId id="1255" r:id="rId3"/>
    <p:sldId id="1318" r:id="rId4"/>
    <p:sldId id="1335" r:id="rId5"/>
    <p:sldId id="1334" r:id="rId6"/>
    <p:sldId id="1347" r:id="rId7"/>
    <p:sldId id="1349" r:id="rId8"/>
    <p:sldId id="1350" r:id="rId9"/>
    <p:sldId id="1315" r:id="rId10"/>
    <p:sldId id="1312" r:id="rId11"/>
    <p:sldId id="1330" r:id="rId12"/>
    <p:sldId id="1344" r:id="rId13"/>
    <p:sldId id="1348" r:id="rId14"/>
    <p:sldId id="1346" r:id="rId15"/>
    <p:sldId id="1343" r:id="rId16"/>
    <p:sldId id="1342" r:id="rId17"/>
    <p:sldId id="1316" r:id="rId18"/>
    <p:sldId id="1317" r:id="rId19"/>
    <p:sldId id="1345" r:id="rId20"/>
    <p:sldId id="1337" r:id="rId21"/>
    <p:sldId id="1338" r:id="rId22"/>
    <p:sldId id="1339" r:id="rId23"/>
    <p:sldId id="1319" r:id="rId24"/>
    <p:sldId id="1321" r:id="rId25"/>
    <p:sldId id="1323" r:id="rId26"/>
    <p:sldId id="1322" r:id="rId27"/>
    <p:sldId id="1324" r:id="rId28"/>
    <p:sldId id="1326" r:id="rId29"/>
    <p:sldId id="1325" r:id="rId30"/>
    <p:sldId id="1327" r:id="rId31"/>
    <p:sldId id="1328" r:id="rId32"/>
    <p:sldId id="1332" r:id="rId33"/>
    <p:sldId id="1333" r:id="rId34"/>
    <p:sldId id="1309" r:id="rId35"/>
    <p:sldId id="1331" r:id="rId36"/>
    <p:sldId id="1313" r:id="rId37"/>
    <p:sldId id="1314" r:id="rId38"/>
    <p:sldId id="1341" r:id="rId39"/>
    <p:sldId id="1340" r:id="rId40"/>
  </p:sldIdLst>
  <p:sldSz cx="9144000" cy="6858000" type="screen4x3"/>
  <p:notesSz cx="6797675" cy="9929813"/>
  <p:embeddedFontLst>
    <p:embeddedFont>
      <p:font typeface="Lucida Sans" panose="020B0602030504020204" pitchFamily="34" charset="0"/>
      <p:regular r:id="rId43"/>
      <p:bold r:id="rId44"/>
      <p:italic r:id="rId45"/>
      <p:boldItalic r:id="rId46"/>
    </p:embeddedFont>
  </p:embeddedFontLst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0A195BD9-8184-4948-A411-0EAAE489A6EA}">
          <p14:sldIdLst>
            <p14:sldId id="1255"/>
            <p14:sldId id="1318"/>
            <p14:sldId id="1335"/>
            <p14:sldId id="1334"/>
            <p14:sldId id="1347"/>
            <p14:sldId id="1349"/>
            <p14:sldId id="1350"/>
            <p14:sldId id="1315"/>
            <p14:sldId id="1312"/>
            <p14:sldId id="1330"/>
            <p14:sldId id="1344"/>
            <p14:sldId id="1348"/>
            <p14:sldId id="1346"/>
            <p14:sldId id="1343"/>
            <p14:sldId id="1342"/>
            <p14:sldId id="1316"/>
            <p14:sldId id="1317"/>
            <p14:sldId id="1345"/>
            <p14:sldId id="1337"/>
            <p14:sldId id="1338"/>
            <p14:sldId id="1339"/>
            <p14:sldId id="1319"/>
            <p14:sldId id="1321"/>
            <p14:sldId id="1323"/>
            <p14:sldId id="1322"/>
            <p14:sldId id="1324"/>
            <p14:sldId id="1326"/>
            <p14:sldId id="1325"/>
            <p14:sldId id="1327"/>
            <p14:sldId id="1328"/>
            <p14:sldId id="1332"/>
            <p14:sldId id="1333"/>
            <p14:sldId id="1309"/>
            <p14:sldId id="1331"/>
            <p14:sldId id="1313"/>
            <p14:sldId id="1314"/>
            <p14:sldId id="1341"/>
            <p14:sldId id="13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230">
          <p15:clr>
            <a:srgbClr val="A4A3A4"/>
          </p15:clr>
        </p15:guide>
        <p15:guide id="2" orient="horz" pos="459">
          <p15:clr>
            <a:srgbClr val="A4A3A4"/>
          </p15:clr>
        </p15:guide>
        <p15:guide id="3" orient="horz" pos="3776">
          <p15:clr>
            <a:srgbClr val="A4A3A4"/>
          </p15:clr>
        </p15:guide>
        <p15:guide id="4" orient="horz" pos="4059">
          <p15:clr>
            <a:srgbClr val="A4A3A4"/>
          </p15:clr>
        </p15:guide>
        <p15:guide id="5" pos="300">
          <p15:clr>
            <a:srgbClr val="A4A3A4"/>
          </p15:clr>
        </p15:guide>
        <p15:guide id="6" pos="54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hrens, Esther (61.5)" initials="BEH" lastIdx="4" clrIdx="0">
    <p:extLst>
      <p:ext uri="{19B8F6BF-5375-455C-9EA6-DF929625EA0E}">
        <p15:presenceInfo xmlns:p15="http://schemas.microsoft.com/office/powerpoint/2012/main" userId="Behrens, Esther (61.5)" providerId="None"/>
      </p:ext>
    </p:extLst>
  </p:cmAuthor>
  <p:cmAuthor id="2" name="Ptacek, Vera (61.51)" initials="PV" lastIdx="14" clrIdx="1">
    <p:extLst>
      <p:ext uri="{19B8F6BF-5375-455C-9EA6-DF929625EA0E}">
        <p15:presenceInfo xmlns:p15="http://schemas.microsoft.com/office/powerpoint/2012/main" userId="Ptacek, Vera (61.51)" providerId="None"/>
      </p:ext>
    </p:extLst>
  </p:cmAuthor>
  <p:cmAuthor id="3" name="Koopmann, Jonas (61.51)" initials="KJ(" lastIdx="2" clrIdx="2">
    <p:extLst>
      <p:ext uri="{19B8F6BF-5375-455C-9EA6-DF929625EA0E}">
        <p15:presenceInfo xmlns:p15="http://schemas.microsoft.com/office/powerpoint/2012/main" userId="Koopmann, Jonas (61.51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A58A"/>
    <a:srgbClr val="D9D9D9"/>
    <a:srgbClr val="FFCC66"/>
    <a:srgbClr val="FF9900"/>
    <a:srgbClr val="FF9933"/>
    <a:srgbClr val="008000"/>
    <a:srgbClr val="0099FF"/>
    <a:srgbClr val="FFC000"/>
    <a:srgbClr val="B7DEE8"/>
    <a:srgbClr val="7030A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96676" autoAdjust="0"/>
  </p:normalViewPr>
  <p:slideViewPr>
    <p:cSldViewPr snapToObjects="1">
      <p:cViewPr varScale="1">
        <p:scale>
          <a:sx n="70" d="100"/>
          <a:sy n="70" d="100"/>
        </p:scale>
        <p:origin x="1088" y="72"/>
      </p:cViewPr>
      <p:guideLst>
        <p:guide orient="horz" pos="4230"/>
        <p:guide orient="horz" pos="459"/>
        <p:guide orient="horz" pos="3776"/>
        <p:guide orient="horz" pos="4059"/>
        <p:guide pos="300"/>
        <p:guide pos="54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2" d="100"/>
        <a:sy n="112" d="100"/>
      </p:scale>
      <p:origin x="0" y="0"/>
    </p:cViewPr>
  </p:sorterViewPr>
  <p:notesViewPr>
    <p:cSldViewPr snapToObjects="1">
      <p:cViewPr varScale="1">
        <p:scale>
          <a:sx n="79" d="100"/>
          <a:sy n="79" d="100"/>
        </p:scale>
        <p:origin x="2500" y="76"/>
      </p:cViewPr>
      <p:guideLst/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handoutMaster" Target="handoutMasters/handoutMaster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1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106" cy="51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43" tIns="44471" rIns="88943" bIns="44471" numCol="1" anchor="t" anchorCtr="0" compatLnSpc="1">
            <a:prstTxWarp prst="textNoShape">
              <a:avLst/>
            </a:prstTxWarp>
          </a:bodyPr>
          <a:lstStyle>
            <a:lvl1pPr defTabSz="889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67996" y="0"/>
            <a:ext cx="2917106" cy="518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43" tIns="44471" rIns="88943" bIns="44471" numCol="1" anchor="t" anchorCtr="0" compatLnSpc="1">
            <a:prstTxWarp prst="textNoShape">
              <a:avLst/>
            </a:prstTxWarp>
          </a:bodyPr>
          <a:lstStyle>
            <a:lvl1pPr algn="r" defTabSz="889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62239"/>
            <a:ext cx="2917106" cy="44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43" tIns="44471" rIns="88943" bIns="44471" numCol="1" anchor="b" anchorCtr="0" compatLnSpc="1">
            <a:prstTxWarp prst="textNoShape">
              <a:avLst/>
            </a:prstTxWarp>
          </a:bodyPr>
          <a:lstStyle>
            <a:lvl1pPr defTabSz="889863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 dirty="0">
              <a:latin typeface="Calibri" panose="020F0502020204030204" pitchFamily="34" charset="0"/>
            </a:endParaRPr>
          </a:p>
        </p:txBody>
      </p:sp>
      <p:sp>
        <p:nvSpPr>
          <p:cNvPr id="1628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67996" y="9462239"/>
            <a:ext cx="2917106" cy="44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8943" tIns="44471" rIns="88943" bIns="44471" numCol="1" anchor="b" anchorCtr="0" compatLnSpc="1">
            <a:prstTxWarp prst="textNoShape">
              <a:avLst/>
            </a:prstTxWarp>
          </a:bodyPr>
          <a:lstStyle>
            <a:lvl1pPr algn="r" defTabSz="888833">
              <a:defRPr sz="1200"/>
            </a:lvl1pPr>
          </a:lstStyle>
          <a:p>
            <a:pPr>
              <a:defRPr/>
            </a:pPr>
            <a:fld id="{8AEB1511-9E8E-4047-8194-AEF9FA23ADA6}" type="slidenum">
              <a:rPr lang="de-DE" altLang="de-DE">
                <a:latin typeface="Calibri" panose="020F0502020204030204" pitchFamily="34" charset="0"/>
              </a:rPr>
              <a:pPr>
                <a:defRPr/>
              </a:pPr>
              <a:t>‹Nr.›</a:t>
            </a:fld>
            <a:endParaRPr lang="de-DE" altLang="de-D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2"/>
            <a:ext cx="2946969" cy="49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38" tIns="48169" rIns="96338" bIns="48169" numCol="1" anchor="t" anchorCtr="0" compatLnSpc="1">
            <a:prstTxWarp prst="textNoShape">
              <a:avLst/>
            </a:prstTxWarp>
          </a:bodyPr>
          <a:lstStyle>
            <a:lvl1pPr defTabSz="963484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708" y="2"/>
            <a:ext cx="2946969" cy="49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38" tIns="48169" rIns="96338" bIns="48169" numCol="1" anchor="t" anchorCtr="0" compatLnSpc="1">
            <a:prstTxWarp prst="textNoShape">
              <a:avLst/>
            </a:prstTxWarp>
          </a:bodyPr>
          <a:lstStyle>
            <a:lvl1pPr algn="r" defTabSz="963484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4538"/>
            <a:ext cx="4960937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454" y="4717077"/>
            <a:ext cx="4980771" cy="446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38" tIns="48169" rIns="96338" bIns="481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Klicken Sie, um die Formate des Vorlagentextes zu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0846"/>
            <a:ext cx="2946969" cy="49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38" tIns="48169" rIns="96338" bIns="48169" numCol="1" anchor="b" anchorCtr="0" compatLnSpc="1">
            <a:prstTxWarp prst="textNoShape">
              <a:avLst/>
            </a:prstTxWarp>
          </a:bodyPr>
          <a:lstStyle>
            <a:lvl1pPr defTabSz="963484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708" y="9430846"/>
            <a:ext cx="2946969" cy="49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338" tIns="48169" rIns="96338" bIns="48169" numCol="1" anchor="b" anchorCtr="0" compatLnSpc="1">
            <a:prstTxWarp prst="textNoShape">
              <a:avLst/>
            </a:prstTxWarp>
          </a:bodyPr>
          <a:lstStyle>
            <a:lvl1pPr algn="r" defTabSz="961975">
              <a:defRPr sz="14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‹Nr.›</a:t>
            </a:fld>
            <a:endParaRPr lang="de-DE" alt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60F4B0-5B8B-4620-BDA2-7C6586CFF515}" type="slidenum">
              <a:rPr lang="de-DE" altLang="de-DE" sz="1400" smtClean="0"/>
              <a:pPr/>
              <a:t>1</a:t>
            </a:fld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739283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altLang="de-DE" dirty="0"/>
          </a:p>
        </p:txBody>
      </p:sp>
      <p:sp>
        <p:nvSpPr>
          <p:cNvPr id="5124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604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604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7660F4B0-5B8B-4620-BDA2-7C6586CFF515}" type="slidenum">
              <a:rPr lang="de-DE" altLang="de-DE" sz="1400" smtClean="0"/>
              <a:pPr/>
              <a:t>33</a:t>
            </a:fld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8376502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34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5060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4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64940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5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47436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6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018553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7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588201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622989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19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66604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31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9412640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000" dirty="0"/>
          </a:p>
          <a:p>
            <a:endParaRPr lang="de-DE" sz="1000" dirty="0"/>
          </a:p>
          <a:p>
            <a:endParaRPr lang="de-DE" sz="1000" kern="1200" dirty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endParaRPr>
          </a:p>
          <a:p>
            <a:endParaRPr lang="de-DE" sz="10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01598C9-FDA7-494D-BEFA-9E0067B751B3}" type="slidenum">
              <a:rPr lang="de-DE" altLang="de-DE" smtClean="0"/>
              <a:pPr>
                <a:defRPr/>
              </a:pPr>
              <a:t>32</a:t>
            </a:fld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6834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Calibri" panose="020F050202020403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519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312018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9911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9911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980060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_1SP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 1"/>
          <p:cNvSpPr>
            <a:spLocks noGrp="1"/>
          </p:cNvSpPr>
          <p:nvPr>
            <p:ph type="title"/>
          </p:nvPr>
        </p:nvSpPr>
        <p:spPr>
          <a:xfrm>
            <a:off x="1842163" y="497419"/>
            <a:ext cx="6808684" cy="855133"/>
          </a:xfrm>
          <a:prstGeom prst="rect">
            <a:avLst/>
          </a:prstGeom>
        </p:spPr>
        <p:txBody>
          <a:bodyPr lIns="0" tIns="0">
            <a:noAutofit/>
          </a:bodyPr>
          <a:lstStyle>
            <a:lvl1pPr algn="l">
              <a:lnSpc>
                <a:spcPct val="90000"/>
              </a:lnSpc>
              <a:defRPr sz="1667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8" name="Foliennummernplatzhalter 4"/>
          <p:cNvSpPr>
            <a:spLocks noGrp="1"/>
          </p:cNvSpPr>
          <p:nvPr>
            <p:ph type="sldNum" sz="quarter" idx="4"/>
          </p:nvPr>
        </p:nvSpPr>
        <p:spPr>
          <a:xfrm>
            <a:off x="375434" y="6516371"/>
            <a:ext cx="2134873" cy="8413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706FB4DA-3769-CD40-87AD-947824F88925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0"/>
          </p:nvPr>
        </p:nvSpPr>
        <p:spPr>
          <a:xfrm>
            <a:off x="1401509" y="1836738"/>
            <a:ext cx="6119862" cy="4219576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375433" y="6359527"/>
            <a:ext cx="6586719" cy="4571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33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de-DE" dirty="0"/>
              <a:t>MOBILITÄTSPLANUNG - Fußzeile standardmäßig hier platziert, Datum manuell einfügen</a:t>
            </a:r>
          </a:p>
        </p:txBody>
      </p:sp>
    </p:spTree>
    <p:extLst>
      <p:ext uri="{BB962C8B-B14F-4D97-AF65-F5344CB8AC3E}">
        <p14:creationId xmlns:p14="http://schemas.microsoft.com/office/powerpoint/2010/main" val="1583793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20381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0202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22891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33615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32016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60299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201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69162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903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5304991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47847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600200"/>
            <a:ext cx="2057400" cy="4991100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6019800" cy="49911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6801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78544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0012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93747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774606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7455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8352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0673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0"/>
          <p:cNvSpPr>
            <a:spLocks noChangeArrowheads="1"/>
          </p:cNvSpPr>
          <p:nvPr/>
        </p:nvSpPr>
        <p:spPr bwMode="auto"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altLang="de-DE" dirty="0">
              <a:latin typeface="Calibri" panose="020F0502020204030204" pitchFamily="34" charset="0"/>
            </a:endParaRPr>
          </a:p>
        </p:txBody>
      </p:sp>
      <p:sp>
        <p:nvSpPr>
          <p:cNvPr id="1027" name="Rectangle 22"/>
          <p:cNvSpPr>
            <a:spLocks noChangeArrowheads="1"/>
          </p:cNvSpPr>
          <p:nvPr/>
        </p:nvSpPr>
        <p:spPr bwMode="auto">
          <a:xfrm>
            <a:off x="9593263" y="4659313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143973" rIns="91423" bIns="45713"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fld id="{3F9EB50B-381D-4DF8-89A3-A643151CAB96}" type="slidenum">
              <a:rPr lang="de-DE" altLang="de-DE" sz="1000" b="1" smtClean="0">
                <a:solidFill>
                  <a:schemeClr val="bg1"/>
                </a:solidFill>
                <a:latin typeface="Calibri" panose="020F0502020204030204" pitchFamily="34" charset="0"/>
              </a:rPr>
              <a:pPr algn="r">
                <a:defRPr/>
              </a:pPr>
              <a:t>‹Nr.›</a:t>
            </a:fld>
            <a:endParaRPr lang="de-DE" altLang="de-DE" sz="10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28" name="Rectangle 23"/>
          <p:cNvSpPr>
            <a:spLocks noChangeArrowheads="1"/>
          </p:cNvSpPr>
          <p:nvPr/>
        </p:nvSpPr>
        <p:spPr bwMode="auto">
          <a:xfrm>
            <a:off x="8066088" y="6292850"/>
            <a:ext cx="538162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altLang="de-DE" dirty="0">
              <a:latin typeface="Calibri" panose="020F0502020204030204" pitchFamily="34" charset="0"/>
            </a:endParaRPr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6251575"/>
            <a:ext cx="64293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auto">
          <a:xfrm>
            <a:off x="8064500" y="6272213"/>
            <a:ext cx="50323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altLang="de-DE" dirty="0">
              <a:latin typeface="Calibri" panose="020F0502020204030204" pitchFamily="34" charset="0"/>
            </a:endParaRPr>
          </a:p>
        </p:txBody>
      </p:sp>
      <p:pic>
        <p:nvPicPr>
          <p:cNvPr id="1031" name="Picture 21" descr="HAN_logo_4c_schrift_schwarz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6140450"/>
            <a:ext cx="4064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75" r:id="rId12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0"/>
          <p:cNvSpPr>
            <a:spLocks noChangeArrowheads="1"/>
          </p:cNvSpPr>
          <p:nvPr/>
        </p:nvSpPr>
        <p:spPr bwMode="auto">
          <a:xfrm>
            <a:off x="0" y="5984875"/>
            <a:ext cx="9144000" cy="8731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027" name="Rectangle 22"/>
          <p:cNvSpPr>
            <a:spLocks noChangeArrowheads="1"/>
          </p:cNvSpPr>
          <p:nvPr/>
        </p:nvSpPr>
        <p:spPr bwMode="auto">
          <a:xfrm>
            <a:off x="9593263" y="4659313"/>
            <a:ext cx="701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3" tIns="143973" rIns="91423" bIns="45713"/>
          <a:lstStyle>
            <a:lvl1pPr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defRPr/>
            </a:pPr>
            <a:fld id="{3F9EB50B-381D-4DF8-89A3-A643151CAB96}" type="slidenum">
              <a:rPr lang="de-DE" altLang="de-DE" sz="1000" b="1" smtClean="0">
                <a:solidFill>
                  <a:schemeClr val="bg1"/>
                </a:solidFill>
                <a:latin typeface="Arial" panose="020B0604020202020204" pitchFamily="34" charset="0"/>
              </a:rPr>
              <a:pPr algn="r">
                <a:defRPr/>
              </a:pPr>
              <a:t>‹Nr.›</a:t>
            </a:fld>
            <a:endParaRPr lang="de-DE" altLang="de-DE" sz="1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028" name="Rectangle 23"/>
          <p:cNvSpPr>
            <a:spLocks noChangeArrowheads="1"/>
          </p:cNvSpPr>
          <p:nvPr/>
        </p:nvSpPr>
        <p:spPr bwMode="auto">
          <a:xfrm>
            <a:off x="8066088" y="6292850"/>
            <a:ext cx="538162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80808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6251575"/>
            <a:ext cx="6429375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30" name="Rectangle 29"/>
          <p:cNvSpPr>
            <a:spLocks noChangeArrowheads="1"/>
          </p:cNvSpPr>
          <p:nvPr/>
        </p:nvSpPr>
        <p:spPr bwMode="auto">
          <a:xfrm>
            <a:off x="8064500" y="6272213"/>
            <a:ext cx="503238" cy="2873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endParaRPr lang="de-DE" altLang="de-DE"/>
          </a:p>
        </p:txBody>
      </p:sp>
      <p:pic>
        <p:nvPicPr>
          <p:cNvPr id="1031" name="Picture 21" descr="HAN_logo_4c_schrift_schwarz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350" y="6140450"/>
            <a:ext cx="40640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6413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1600">
          <a:solidFill>
            <a:srgbClr val="D53049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395"/>
            <a:ext cx="9144000" cy="6124175"/>
          </a:xfrm>
          <a:prstGeom prst="rect">
            <a:avLst/>
          </a:prstGeom>
        </p:spPr>
      </p:pic>
      <p:pic>
        <p:nvPicPr>
          <p:cNvPr id="4099" name="Bild 10" descr="balken_Tite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01030"/>
            <a:ext cx="9795957" cy="136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hteck 1"/>
          <p:cNvSpPr>
            <a:spLocks noChangeArrowheads="1"/>
          </p:cNvSpPr>
          <p:nvPr/>
        </p:nvSpPr>
        <p:spPr bwMode="auto">
          <a:xfrm>
            <a:off x="326055" y="5768068"/>
            <a:ext cx="7385718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de-DE" altLang="de-DE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Dialogforum Westschnellweg – Sondertermin am 14.01.2026</a:t>
            </a:r>
          </a:p>
          <a:p>
            <a:pPr>
              <a:spcBef>
                <a:spcPts val="600"/>
              </a:spcBef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Landeshauptstadt Hannover</a:t>
            </a:r>
          </a:p>
          <a:p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Planen und Stadtentwicklung </a:t>
            </a:r>
          </a:p>
        </p:txBody>
      </p:sp>
      <p:sp>
        <p:nvSpPr>
          <p:cNvPr id="10" name="Rechteck 2"/>
          <p:cNvSpPr>
            <a:spLocks noChangeArrowheads="1"/>
          </p:cNvSpPr>
          <p:nvPr/>
        </p:nvSpPr>
        <p:spPr bwMode="auto">
          <a:xfrm>
            <a:off x="326055" y="1043735"/>
            <a:ext cx="55060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lang="de-DE" altLang="de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431540" y="188785"/>
            <a:ext cx="7385718" cy="1200329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de-DE" altLang="de-DE" b="1" dirty="0">
                <a:latin typeface="Arial" panose="020B0604020202020204" pitchFamily="34" charset="0"/>
                <a:cs typeface="Arial" panose="020B0604020202020204" pitchFamily="34" charset="0"/>
              </a:rPr>
              <a:t>Modernisierung des Westschnellweges</a:t>
            </a:r>
          </a:p>
          <a:p>
            <a:endParaRPr lang="de-DE" alt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Städtebauliche Entwicklungschancen im Fall einer Tunnellösung</a:t>
            </a:r>
          </a:p>
          <a:p>
            <a:endParaRPr lang="de-DE" alt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37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8" y="0"/>
            <a:ext cx="8172522" cy="6858000"/>
          </a:xfrm>
          <a:prstGeom prst="rect">
            <a:avLst/>
          </a:prstGeom>
          <a:ln>
            <a:noFill/>
          </a:ln>
        </p:spPr>
      </p:pic>
      <p:sp>
        <p:nvSpPr>
          <p:cNvPr id="10" name="Ellipse 9"/>
          <p:cNvSpPr/>
          <p:nvPr/>
        </p:nvSpPr>
        <p:spPr bwMode="auto">
          <a:xfrm>
            <a:off x="2231740" y="2438890"/>
            <a:ext cx="765085" cy="765085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3322230" y="2603324"/>
            <a:ext cx="1485165" cy="1485165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36585" y="3719157"/>
            <a:ext cx="2660056" cy="73866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Prüfung: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Flächenpotenzial Kleingärten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(vgl. Deckel A 7, Hamburg)</a:t>
            </a:r>
          </a:p>
        </p:txBody>
      </p:sp>
    </p:spTree>
    <p:extLst>
      <p:ext uri="{BB962C8B-B14F-4D97-AF65-F5344CB8AC3E}">
        <p14:creationId xmlns:p14="http://schemas.microsoft.com/office/powerpoint/2010/main" val="32933227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71500" y="1096"/>
            <a:ext cx="8910990" cy="2032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769179" y="497419"/>
            <a:ext cx="1881668" cy="855133"/>
          </a:xfrm>
          <a:ln>
            <a:noFill/>
          </a:ln>
        </p:spPr>
        <p:txBody>
          <a:bodyPr/>
          <a:lstStyle/>
          <a:p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9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66" y="-5795"/>
            <a:ext cx="3793494" cy="6871489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797317" y="755708"/>
            <a:ext cx="2077813" cy="132343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Vorschlag AS+P</a:t>
            </a:r>
          </a:p>
          <a:p>
            <a:endParaRPr lang="de-DE" sz="1600" b="1" dirty="0">
              <a:latin typeface="+mn-lt"/>
            </a:endParaRPr>
          </a:p>
          <a:p>
            <a:r>
              <a:rPr lang="de-DE" sz="1600" dirty="0">
                <a:latin typeface="+mn-lt"/>
              </a:rPr>
              <a:t>Tunnel im Abschnitt </a:t>
            </a:r>
          </a:p>
          <a:p>
            <a:r>
              <a:rPr lang="de-DE" sz="1600" dirty="0" err="1">
                <a:latin typeface="+mn-lt"/>
              </a:rPr>
              <a:t>Limmerstraße</a:t>
            </a:r>
            <a:r>
              <a:rPr lang="de-DE" sz="1600" dirty="0">
                <a:latin typeface="+mn-lt"/>
              </a:rPr>
              <a:t> bis</a:t>
            </a:r>
          </a:p>
          <a:p>
            <a:r>
              <a:rPr lang="de-DE" sz="1600" dirty="0" err="1">
                <a:latin typeface="+mn-lt"/>
              </a:rPr>
              <a:t>Badenstedter</a:t>
            </a:r>
            <a:r>
              <a:rPr lang="de-DE" sz="1600" dirty="0">
                <a:latin typeface="+mn-lt"/>
              </a:rPr>
              <a:t> Straße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376644" y="324234"/>
            <a:ext cx="1440159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Halbanschluss</a:t>
            </a:r>
          </a:p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Linden-Nord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77995" y="1170592"/>
            <a:ext cx="135015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Anfang Tunnel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1332887" y="3818283"/>
            <a:ext cx="1498360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Halbanschluss</a:t>
            </a:r>
          </a:p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endParaRPr lang="de-DE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797317" y="5364215"/>
            <a:ext cx="1215135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Ende Tunnel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881449" y="5871542"/>
            <a:ext cx="1921660" cy="52322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Halbanschluss</a:t>
            </a:r>
          </a:p>
          <a:p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Straße</a:t>
            </a:r>
          </a:p>
        </p:txBody>
      </p:sp>
    </p:spTree>
    <p:extLst>
      <p:ext uri="{BB962C8B-B14F-4D97-AF65-F5344CB8AC3E}">
        <p14:creationId xmlns:p14="http://schemas.microsoft.com/office/powerpoint/2010/main" val="33111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71500" y="1096"/>
            <a:ext cx="8910990" cy="2032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97317" y="755708"/>
            <a:ext cx="1642566" cy="83099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Option:</a:t>
            </a:r>
          </a:p>
          <a:p>
            <a:r>
              <a:rPr lang="de-DE" sz="1600" b="1" dirty="0">
                <a:latin typeface="+mn-lt"/>
              </a:rPr>
              <a:t>Tunnel mit KG-</a:t>
            </a:r>
          </a:p>
          <a:p>
            <a:r>
              <a:rPr lang="de-DE" sz="1600" b="1" dirty="0">
                <a:latin typeface="+mn-lt"/>
              </a:rPr>
              <a:t>Verlagerung</a:t>
            </a:r>
            <a:endParaRPr lang="de-DE" sz="1600" dirty="0">
              <a:latin typeface="+mn-lt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1540" y="324234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Linden-Nord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66655" y="1103027"/>
            <a:ext cx="135015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Anfang Tunnel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89741" y="3818283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575036" y="5328766"/>
            <a:ext cx="1215135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Ende Tunnel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84795" y="5932702"/>
            <a:ext cx="1890210" cy="52322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</a:t>
            </a:r>
          </a:p>
          <a:p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Straße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466" y="-5795"/>
            <a:ext cx="3528176" cy="6856903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6597225" y="3527417"/>
            <a:ext cx="1215135" cy="52322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Kleingärten auf Tunnel</a:t>
            </a:r>
          </a:p>
        </p:txBody>
      </p:sp>
    </p:spTree>
    <p:extLst>
      <p:ext uri="{BB962C8B-B14F-4D97-AF65-F5344CB8AC3E}">
        <p14:creationId xmlns:p14="http://schemas.microsoft.com/office/powerpoint/2010/main" val="386652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 bwMode="auto">
          <a:xfrm>
            <a:off x="71500" y="1096"/>
            <a:ext cx="8910990" cy="2032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65" y="8536"/>
            <a:ext cx="3793494" cy="687148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55" y="1096"/>
            <a:ext cx="3528176" cy="6856903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768593" y="6347094"/>
            <a:ext cx="17531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Tunnel ohne KG</a:t>
            </a:r>
            <a:endParaRPr lang="de-DE" sz="1600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5270632" y="6347094"/>
            <a:ext cx="157363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Tunnel mit KG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1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11</a:t>
            </a:r>
          </a:p>
        </p:txBody>
      </p:sp>
      <p:sp>
        <p:nvSpPr>
          <p:cNvPr id="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Empfehlung aus der Machbarkeitsstudie – längere Kurzvariante:</a:t>
            </a:r>
            <a:br>
              <a:rPr lang="de-DE" sz="1600" b="1" dirty="0"/>
            </a:br>
            <a:br>
              <a:rPr lang="de-DE" sz="1600" b="1" dirty="0"/>
            </a:br>
            <a:r>
              <a:rPr lang="de-DE" sz="1600" b="1" dirty="0"/>
              <a:t>Prüfung einer Verlagerung von Kleingärten auf den Tunneldeckel</a:t>
            </a:r>
            <a:endParaRPr lang="de-DE" b="1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10" y="1697982"/>
            <a:ext cx="4336549" cy="3306194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07" y="1689557"/>
            <a:ext cx="4335183" cy="330199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206515" y="4620616"/>
            <a:ext cx="2573910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Tunnel ohne Kleingärten</a:t>
            </a:r>
            <a:endParaRPr lang="de-DE" sz="1600" dirty="0"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708554" y="4620616"/>
            <a:ext cx="2394373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Tunnel mit Kleingärten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56825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10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525" y="1716819"/>
            <a:ext cx="4140460" cy="4142595"/>
          </a:xfrm>
          <a:prstGeom prst="rect">
            <a:avLst/>
          </a:prstGeom>
        </p:spPr>
      </p:pic>
      <p:sp>
        <p:nvSpPr>
          <p:cNvPr id="6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Empfehlung aus der Machbarkeitsstudie – längere Kurzvariante</a:t>
            </a:r>
            <a:br>
              <a:rPr lang="de-DE" sz="1600" b="1" dirty="0"/>
            </a:br>
            <a:r>
              <a:rPr lang="de-DE" sz="1600" b="1" dirty="0"/>
              <a:t>Details Tunneleingänge</a:t>
            </a:r>
            <a:endParaRPr lang="de-DE" b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025" y="1733231"/>
            <a:ext cx="4140460" cy="4126183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338963" y="5475711"/>
            <a:ext cx="1947136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Tunnelportal Nord</a:t>
            </a:r>
            <a:endParaRPr lang="de-DE" sz="1600" dirty="0">
              <a:latin typeface="+mn-lt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830109" y="5475711"/>
            <a:ext cx="1855764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Tunnelportal Süd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8695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Verkehrsbelastung </a:t>
            </a:r>
            <a:r>
              <a:rPr lang="de-DE" sz="1600" b="1" dirty="0" err="1"/>
              <a:t>Planfall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12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0" y="1628800"/>
            <a:ext cx="5866210" cy="505800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7308438" y="1628800"/>
            <a:ext cx="167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Angaben: Schwerlastverkehr / 24h Kfz / 24h</a:t>
            </a:r>
          </a:p>
        </p:txBody>
      </p:sp>
    </p:spTree>
    <p:extLst>
      <p:ext uri="{BB962C8B-B14F-4D97-AF65-F5344CB8AC3E}">
        <p14:creationId xmlns:p14="http://schemas.microsoft.com/office/powerpoint/2010/main" val="27040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Differenz Planfall - Bestandsfall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13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673805"/>
            <a:ext cx="5877265" cy="506587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7088722" y="1800000"/>
            <a:ext cx="17137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>
                <a:latin typeface="Arial" panose="020B0604020202020204" pitchFamily="34" charset="0"/>
                <a:cs typeface="Arial" panose="020B0604020202020204" pitchFamily="34" charset="0"/>
              </a:rPr>
              <a:t>Angaben Schwerlastverkehr / 24h Kfz / 24h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7182290" y="2495122"/>
            <a:ext cx="360040" cy="123787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7182290" y="2742059"/>
            <a:ext cx="360040" cy="123787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87335" y="2433904"/>
            <a:ext cx="855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Entlastung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589151" y="2680474"/>
            <a:ext cx="10616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Mehrbelastung</a:t>
            </a:r>
          </a:p>
        </p:txBody>
      </p:sp>
    </p:spTree>
    <p:extLst>
      <p:ext uri="{BB962C8B-B14F-4D97-AF65-F5344CB8AC3E}">
        <p14:creationId xmlns:p14="http://schemas.microsoft.com/office/powerpoint/2010/main" val="1783443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 bwMode="auto">
          <a:xfrm>
            <a:off x="71500" y="1096"/>
            <a:ext cx="8910990" cy="2032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Differenz Planfall - Bestandsfall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14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19" y="452000"/>
            <a:ext cx="4467576" cy="559868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7015" y="457315"/>
            <a:ext cx="4353464" cy="558197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88991" y="5589240"/>
            <a:ext cx="915635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 err="1">
                <a:latin typeface="+mn-lt"/>
              </a:rPr>
              <a:t>Planfall</a:t>
            </a:r>
            <a:endParaRPr lang="de-DE" sz="1600" dirty="0">
              <a:latin typeface="+mn-lt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797025" y="5626766"/>
            <a:ext cx="106311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sz="1600" b="1" dirty="0">
                <a:latin typeface="+mn-lt"/>
              </a:rPr>
              <a:t>Differenz</a:t>
            </a:r>
            <a:endParaRPr lang="de-DE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12069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Verkehrliche Wirkungen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21650" y="1763815"/>
            <a:ext cx="72291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Erschließung mit drei Halbknoten anstatt zwei Vollknoten</a:t>
            </a:r>
          </a:p>
          <a:p>
            <a:pPr marL="285750" indent="-285750"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Limmerstraße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und AS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von / nach Norden</a:t>
            </a:r>
          </a:p>
          <a:p>
            <a:pPr marL="285750" indent="-285750"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Straße von / nach Süden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Entlastung der Wohnquartiere - Abnahme auf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Wunstorfer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Straße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Zimmermannstraße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Limmerstraße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Nord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Straße 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Badenstedter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Straße Ost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Zunahme vor allem auf HVS und Gewerbestraßen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Bremer Damm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Carlo-Schmid-Allee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Am Lindener Hafen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Straße West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Ausnahme: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Kötnerholzweg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– jedoch nur Ziel- und Quellverkehre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6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Situation heute – der Westschnellweg als Barriere im Stadtraum</a:t>
            </a:r>
            <a:br>
              <a:rPr lang="de-DE" sz="1600" b="1" dirty="0"/>
            </a:br>
            <a:br>
              <a:rPr lang="de-DE" sz="800" b="1" dirty="0"/>
            </a:br>
            <a:r>
              <a:rPr lang="de-DE" sz="1400" b="1" dirty="0" err="1"/>
              <a:t>Bardowicker</a:t>
            </a:r>
            <a:r>
              <a:rPr lang="de-DE" sz="1400" b="1" dirty="0"/>
              <a:t> Straße mit Blick nach Nordwesten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648" y="1732050"/>
            <a:ext cx="7473600" cy="498240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6589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Bestand: </a:t>
            </a:r>
            <a:r>
              <a:rPr lang="de-DE" sz="1600" b="1" dirty="0" err="1"/>
              <a:t>Bardowicker</a:t>
            </a:r>
            <a:r>
              <a:rPr lang="de-DE" sz="1600" b="1" dirty="0"/>
              <a:t> Straße - Blick von West nach Ost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16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16" y="1731965"/>
            <a:ext cx="7473600" cy="4982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30285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Umbau in Hochlage: </a:t>
            </a:r>
            <a:r>
              <a:rPr lang="de-DE" sz="1600" b="1" dirty="0" err="1"/>
              <a:t>Bardowicker</a:t>
            </a:r>
            <a:r>
              <a:rPr lang="de-DE" sz="1600" b="1" dirty="0"/>
              <a:t> Straße - Blick von West nach Ost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17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0" y="1730403"/>
            <a:ext cx="7473600" cy="49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4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744009"/>
            <a:ext cx="9144000" cy="497035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Auf einem Tunnel: </a:t>
            </a:r>
            <a:r>
              <a:rPr lang="de-DE" sz="1600" b="1" dirty="0" err="1"/>
              <a:t>Bardowicker</a:t>
            </a:r>
            <a:r>
              <a:rPr lang="de-DE" sz="1600" b="1" dirty="0"/>
              <a:t> Straße - Blick von West nach Ost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3025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Bestand: </a:t>
            </a:r>
            <a:r>
              <a:rPr lang="de-DE" sz="1600" b="1" dirty="0" err="1"/>
              <a:t>Bardowicker</a:t>
            </a:r>
            <a:r>
              <a:rPr lang="de-DE" sz="1600" b="1" dirty="0"/>
              <a:t> Straße - Blick von Ost nach West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19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80" y="1731965"/>
            <a:ext cx="7473600" cy="4982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0901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Umbau in Hochlage: </a:t>
            </a:r>
            <a:r>
              <a:rPr lang="de-DE" sz="1600" b="1" dirty="0" err="1"/>
              <a:t>Bardowicker</a:t>
            </a:r>
            <a:r>
              <a:rPr lang="de-DE" sz="1600" b="1" dirty="0"/>
              <a:t> Straße - Blick von Ost nach West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20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80" y="1733210"/>
            <a:ext cx="7473600" cy="498115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982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Auf einem Tunnel: </a:t>
            </a:r>
            <a:r>
              <a:rPr lang="de-DE" sz="1600" b="1" dirty="0" err="1"/>
              <a:t>Bardowicker</a:t>
            </a:r>
            <a:r>
              <a:rPr lang="de-DE" sz="1600" b="1" dirty="0"/>
              <a:t> Straße - Blick von Ost nach West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21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0" y="1731965"/>
            <a:ext cx="7473600" cy="498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4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Bestand: </a:t>
            </a:r>
            <a:r>
              <a:rPr lang="de-DE" sz="1600" b="1" dirty="0" err="1"/>
              <a:t>Fössegrünzug</a:t>
            </a:r>
            <a:r>
              <a:rPr lang="de-DE" sz="1600" b="1" dirty="0"/>
              <a:t> - Blick von Ost nach West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22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3542" y="1763815"/>
            <a:ext cx="7473600" cy="49505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2065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Umbau in Hochlage: </a:t>
            </a:r>
            <a:r>
              <a:rPr lang="de-DE" sz="1600" b="1" dirty="0" err="1"/>
              <a:t>Fössegrünzug</a:t>
            </a:r>
            <a:r>
              <a:rPr lang="de-DE" sz="1600" b="1" dirty="0"/>
              <a:t> - Blick von Ost nach West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23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0638" y="1763816"/>
            <a:ext cx="7473600" cy="495055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89463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Auf einem Tunnel: </a:t>
            </a:r>
            <a:r>
              <a:rPr lang="de-DE" sz="1600" b="1" dirty="0" err="1"/>
              <a:t>Fössegrünzug</a:t>
            </a:r>
            <a:r>
              <a:rPr lang="de-DE" sz="1600" b="1" dirty="0"/>
              <a:t> - Blick von Ost nach West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24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0" y="1729473"/>
            <a:ext cx="7473600" cy="4984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204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Bestand: </a:t>
            </a:r>
            <a:r>
              <a:rPr lang="de-DE" sz="1600" b="1" dirty="0" err="1"/>
              <a:t>Deisterkreisel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25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80" y="1729475"/>
            <a:ext cx="7473600" cy="498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42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 err="1"/>
              <a:t>Worst</a:t>
            </a:r>
            <a:r>
              <a:rPr lang="de-DE" sz="1600" b="1" dirty="0"/>
              <a:t> Case-Szenario mit Standstreifen und Lärmschutz in Hochlage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3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13" y="1730403"/>
            <a:ext cx="7473600" cy="498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Umbau zur Kreuzung: </a:t>
            </a:r>
            <a:r>
              <a:rPr lang="de-DE" sz="1600" b="1" dirty="0" err="1"/>
              <a:t>Deisterkreisel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26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80" y="1729474"/>
            <a:ext cx="7473600" cy="4984891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51651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Empfehlung der Studie 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27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21650" y="1763815"/>
            <a:ext cx="7229196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Vorteile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Städtebauliche Gesamtaufwertung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Minimierung der Zäsur zwischen den Stadtteilen Linden und Limmer, städtebauliche Neuordnung in den Randbereichen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Signifikante Verbesserung der Rad- und Fußwegeverbindung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Neue vernetzte Grünräume, hoher Zugewinn nutzbarer Freiräume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Entsiegelung als wesentlicher Beitrag zur Klimafolgenanpassung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Lärmschutz optimal gelöst durch Tunnel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Nutzungspotenziale frei werdender Flächen für 820 WE und Gewerbe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Lärmminderung für angrenzende Wohn- und Freizeitnutzungen.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Nachteile</a:t>
            </a:r>
          </a:p>
          <a:p>
            <a:endParaRPr lang="de-DE" sz="1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Geringfügige Verkehrsverlagerung im Erschließungsnetz</a:t>
            </a:r>
          </a:p>
          <a:p>
            <a:pPr marL="285750" indent="-285750"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Bauzeit Tunnel</a:t>
            </a:r>
          </a:p>
          <a:p>
            <a:pPr marL="285750" indent="-285750">
              <a:buFontTx/>
              <a:buChar char="-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Kosten</a:t>
            </a:r>
          </a:p>
          <a:p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6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Fazit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28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21650" y="1763815"/>
            <a:ext cx="7229196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de-DE" sz="1600" b="1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Vorschlag der Verwaltung:</a:t>
            </a:r>
          </a:p>
          <a:p>
            <a:pPr>
              <a:lnSpc>
                <a:spcPct val="150000"/>
              </a:lnSpc>
            </a:pPr>
            <a:endParaRPr lang="de-DE" sz="16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Die von AS+P erarbeitete Studie wird als Beitrag der LHH mit der Bitte um Berücksichtigung der vorgeschlagenen Tunnelvariante im laufenden Variantenvergleich an die </a:t>
            </a:r>
            <a:r>
              <a:rPr lang="de-DE" sz="1600" b="1" dirty="0" err="1">
                <a:latin typeface="+mn-lt"/>
                <a:cs typeface="Arial" panose="020B0604020202020204" pitchFamily="34" charset="0"/>
              </a:rPr>
              <a:t>NLStBV</a:t>
            </a:r>
            <a:r>
              <a:rPr lang="de-DE" sz="1600" b="1" dirty="0">
                <a:latin typeface="+mn-lt"/>
                <a:cs typeface="Arial" panose="020B0604020202020204" pitchFamily="34" charset="0"/>
              </a:rPr>
              <a:t> gegeben. </a:t>
            </a:r>
          </a:p>
          <a:p>
            <a:pPr>
              <a:spcBef>
                <a:spcPts val="600"/>
              </a:spcBef>
            </a:pPr>
            <a:endParaRPr lang="de-DE" sz="1600" b="1" dirty="0">
              <a:latin typeface="+mn-lt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dirty="0">
                <a:latin typeface="+mn-lt"/>
                <a:cs typeface="Arial" panose="020B0604020202020204" pitchFamily="34" charset="0"/>
              </a:rPr>
              <a:t>Im weiteren Verfahren sollen dabei insbesondere die aufgezeigten städtebaulichen, freiräumlichen und verkehrlichen Chancen Eingang in die Bewertungsmatrix finden.</a:t>
            </a:r>
          </a:p>
          <a:p>
            <a:pPr marL="285750" indent="-285750">
              <a:buFontTx/>
              <a:buChar char="-"/>
            </a:pPr>
            <a:endParaRPr lang="de-DE" sz="1600" b="1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4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6395"/>
            <a:ext cx="9144000" cy="6124175"/>
          </a:xfrm>
          <a:prstGeom prst="rect">
            <a:avLst/>
          </a:prstGeom>
        </p:spPr>
      </p:pic>
      <p:pic>
        <p:nvPicPr>
          <p:cNvPr id="4099" name="Bild 10" descr="balken_Titel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501030"/>
            <a:ext cx="9795957" cy="1366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Rechteck 1"/>
          <p:cNvSpPr>
            <a:spLocks noChangeArrowheads="1"/>
          </p:cNvSpPr>
          <p:nvPr/>
        </p:nvSpPr>
        <p:spPr bwMode="auto">
          <a:xfrm>
            <a:off x="326055" y="5768068"/>
            <a:ext cx="7385718" cy="907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200"/>
              </a:spcBef>
            </a:pPr>
            <a:r>
              <a:rPr lang="de-DE" altLang="de-DE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Bauausschuss am 20.08.2025</a:t>
            </a:r>
          </a:p>
          <a:p>
            <a:pPr>
              <a:spcBef>
                <a:spcPts val="600"/>
              </a:spcBef>
            </a:pPr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Landeshauptstadt Hannover  -  Dezernat VI</a:t>
            </a:r>
          </a:p>
          <a:p>
            <a:r>
              <a:rPr lang="de-DE" altLang="de-DE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Fachbereich Planen und Stadtentwicklung </a:t>
            </a:r>
          </a:p>
        </p:txBody>
      </p:sp>
      <p:sp>
        <p:nvSpPr>
          <p:cNvPr id="10" name="Rechteck 2"/>
          <p:cNvSpPr>
            <a:spLocks noChangeArrowheads="1"/>
          </p:cNvSpPr>
          <p:nvPr/>
        </p:nvSpPr>
        <p:spPr bwMode="auto">
          <a:xfrm>
            <a:off x="326055" y="1043735"/>
            <a:ext cx="5506085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360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0">
              <a:defRPr/>
            </a:pPr>
            <a:r>
              <a:rPr lang="de-DE" altLang="de-DE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de-DE" altLang="de-DE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hteck 1"/>
          <p:cNvSpPr>
            <a:spLocks noChangeArrowheads="1"/>
          </p:cNvSpPr>
          <p:nvPr/>
        </p:nvSpPr>
        <p:spPr bwMode="auto">
          <a:xfrm>
            <a:off x="431540" y="188785"/>
            <a:ext cx="73857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de-DE" altLang="de-DE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altLang="de-DE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 für Ihre Aufmerksamkeit!</a:t>
            </a:r>
          </a:p>
          <a:p>
            <a:endParaRPr lang="de-DE" altLang="de-DE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1738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Planungs- und Beteiligungsablauf der </a:t>
            </a:r>
            <a:r>
              <a:rPr lang="de-DE" b="1" dirty="0" err="1"/>
              <a:t>NLStBV</a:t>
            </a:r>
            <a:br>
              <a:rPr lang="de-DE" b="1" dirty="0"/>
            </a:br>
            <a:r>
              <a:rPr lang="de-DE" dirty="0"/>
              <a:t>Westschnellweg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348249" y="1718810"/>
            <a:ext cx="7229196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Vortrag im </a:t>
            </a:r>
            <a:r>
              <a:rPr lang="de-DE" sz="1600" b="1" dirty="0" err="1">
                <a:latin typeface="+mn-lt"/>
                <a:cs typeface="Arial" panose="020B0604020202020204" pitchFamily="34" charset="0"/>
              </a:rPr>
              <a:t>ABau</a:t>
            </a:r>
            <a:r>
              <a:rPr lang="de-DE" sz="1600" b="1" dirty="0">
                <a:latin typeface="+mn-lt"/>
                <a:cs typeface="Arial" panose="020B0604020202020204" pitchFamily="34" charset="0"/>
              </a:rPr>
              <a:t> und Stadtbezirksrat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 (</a:t>
            </a:r>
            <a:r>
              <a:rPr lang="de-DE" sz="1600" dirty="0">
                <a:latin typeface="+mn-lt"/>
              </a:rPr>
              <a:t>04.05.2022; 06.07.2022)</a:t>
            </a:r>
            <a:endParaRPr lang="de-DE" sz="1600" b="1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Öffentliche Veranstaltung 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(18.10.2023)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Info Bezirksratssitzung 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(Anhörung 15.11.2023)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Bürgerrat 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(24./25.01.25; 21./22.02.25; 14./15.03.25)</a:t>
            </a:r>
            <a:br>
              <a:rPr lang="de-DE" sz="1600" dirty="0">
                <a:latin typeface="+mn-lt"/>
                <a:cs typeface="Arial" panose="020B0604020202020204" pitchFamily="34" charset="0"/>
              </a:rPr>
            </a:br>
            <a:r>
              <a:rPr lang="de-DE" sz="1600" b="1" dirty="0">
                <a:latin typeface="+mn-lt"/>
                <a:cs typeface="Arial" panose="020B0604020202020204" pitchFamily="34" charset="0"/>
              </a:rPr>
              <a:t>Empfehlungen für die Planung 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hinsichtlich der Aspekte </a:t>
            </a:r>
            <a:r>
              <a:rPr lang="de-DE" sz="1600" dirty="0">
                <a:latin typeface="+mn-lt"/>
              </a:rPr>
              <a:t>Klimaschutz und Klimawandel, Verkehr und Mobilität, Natur, Umwelt und Stadtleben, Grünflächen und Mensch (veröffentlicht am 08.07.2025)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de-DE" sz="1600" b="1" dirty="0">
                <a:latin typeface="+mn-lt"/>
                <a:cs typeface="Arial" panose="020B0604020202020204" pitchFamily="34" charset="0"/>
              </a:rPr>
              <a:t>Dialogforum 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(</a:t>
            </a:r>
            <a:r>
              <a:rPr lang="de-DE" sz="1600" dirty="0">
                <a:latin typeface="+mn-lt"/>
              </a:rPr>
              <a:t>06.02.25</a:t>
            </a:r>
            <a:r>
              <a:rPr lang="de-DE" sz="1600" dirty="0">
                <a:latin typeface="+mn-lt"/>
                <a:cs typeface="Arial" panose="020B0604020202020204" pitchFamily="34" charset="0"/>
              </a:rPr>
              <a:t>;</a:t>
            </a:r>
            <a:r>
              <a:rPr lang="de-DE" sz="1600" dirty="0">
                <a:latin typeface="+mn-lt"/>
              </a:rPr>
              <a:t> 14.03.25; weitere Termine folgen)</a:t>
            </a:r>
            <a:br>
              <a:rPr lang="de-DE" sz="1600" dirty="0">
                <a:latin typeface="+mn-lt"/>
              </a:rPr>
            </a:br>
            <a:r>
              <a:rPr lang="de-DE" sz="1600" dirty="0">
                <a:latin typeface="+mn-lt"/>
              </a:rPr>
              <a:t>Planungsbegleitendes Gremium mit Vertretern von Verwaltung, Politik, Verbänden, Vereine, Initiativen, Bürger*innen</a:t>
            </a:r>
          </a:p>
          <a:p>
            <a:pPr marL="285750" indent="-285750">
              <a:buFontTx/>
              <a:buChar char="-"/>
            </a:pPr>
            <a:endParaRPr lang="de-DE" sz="1600" dirty="0">
              <a:latin typeface="+mn-lt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04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Kurzer Tunnel LHH</a:t>
            </a:r>
            <a:endParaRPr lang="de-DE" b="1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800000"/>
            <a:ext cx="6006053" cy="504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86339" y="2529529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Linden-Nord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86935" y="3473159"/>
            <a:ext cx="135015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Anfang Tunnel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60601" y="4045936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42030" y="4854716"/>
            <a:ext cx="121513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Ende Tunnel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80000" y="5202456"/>
            <a:ext cx="3163976" cy="307777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Straße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773518" y="6193497"/>
            <a:ext cx="2619016" cy="52322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Umbau südlicher Teilabschnitt mit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Deisterplatz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765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Langer Tunnel LHH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800000"/>
            <a:ext cx="6027503" cy="505800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86339" y="2529529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Linden-Nord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930854" y="2713445"/>
            <a:ext cx="1350150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Anfang Tunnel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360601" y="4145694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Vollknoten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652120" y="5769260"/>
            <a:ext cx="1215135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Ende Tunnel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773518" y="6193497"/>
            <a:ext cx="2619016" cy="523220"/>
          </a:xfrm>
          <a:prstGeom prst="rect">
            <a:avLst/>
          </a:prstGeom>
          <a:solidFill>
            <a:schemeClr val="bg1">
              <a:alpha val="4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Umbau südlicher Teilabschnitt mit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Deisterplatz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 bwMode="auto">
          <a:xfrm>
            <a:off x="8397425" y="2529529"/>
            <a:ext cx="1575175" cy="989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89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80" y="1628800"/>
            <a:ext cx="7845545" cy="51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46" y="1628800"/>
            <a:ext cx="7841362" cy="510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53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Anlass der Städtebaulichen Studie</a:t>
            </a:r>
            <a:br>
              <a:rPr lang="de-DE" sz="1600" b="1" dirty="0"/>
            </a:br>
            <a:endParaRPr lang="de-DE" sz="16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21650" y="1628800"/>
            <a:ext cx="7229196" cy="3739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Ausgangsituation – Planungen der </a:t>
            </a:r>
            <a:r>
              <a:rPr lang="de-DE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NLStbV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Vorstellung im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ABau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(04.05.2022) und Stadtbezirksrat (06.07.2022)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Bestandsnaher Ausbau zementiert bzw. verstärkt die städtebaulichen und freiräumlichen Zerschneidungswirkungen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Positive Erfahrungen beim Südschnellweg, Vorteile Tunnel nutzen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Übergabe von Tunnelvarianten durch die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NLStBV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als erste Grobskizzen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- aber ohne eine Idee oder Planung für die frei werdenden Flächen</a:t>
            </a:r>
          </a:p>
        </p:txBody>
      </p:sp>
    </p:spTree>
    <p:extLst>
      <p:ext uri="{BB962C8B-B14F-4D97-AF65-F5344CB8AC3E}">
        <p14:creationId xmlns:p14="http://schemas.microsoft.com/office/powerpoint/2010/main" val="16278176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Anlass der Städtebaulichen Studie</a:t>
            </a:r>
            <a:br>
              <a:rPr lang="de-DE" sz="1600" b="1" dirty="0"/>
            </a:br>
            <a:endParaRPr lang="de-DE" sz="1600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5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21650" y="1628800"/>
            <a:ext cx="7229196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de-DE" sz="1600" b="1" dirty="0">
                <a:latin typeface="Arial" panose="020B0604020202020204" pitchFamily="34" charset="0"/>
                <a:cs typeface="Arial" panose="020B0604020202020204" pitchFamily="34" charset="0"/>
              </a:rPr>
              <a:t>Anlass für die Studie durch das Büro AS+P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Klärung offener Fragen zu den Wirkungen eines Tunnels auf Städtebau und Freiraum in Linden und Limmer als Basis für die politische Beratung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Nach externer Prüfung durch das Büro AS+P haben beide von der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NLStBV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vorgelegten Tunnelvarianten Schwächen (s. Vergleich Folie 7)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Vorschlag des Büros für eine zusätzliche Tunnelvariante mit den Zielen: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- Verbesserung Lärmschutz / Immissionsschutz in den Wohnquartieren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- Großräumige Grünvernetzung (Ost-West und Nord-Süd)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- Neue Flächennutzungen (Wohnen, Gewerbe)</a:t>
            </a:r>
            <a:b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- Gesicherte Erschließung</a:t>
            </a:r>
          </a:p>
        </p:txBody>
      </p:sp>
    </p:spTree>
    <p:extLst>
      <p:ext uri="{BB962C8B-B14F-4D97-AF65-F5344CB8AC3E}">
        <p14:creationId xmlns:p14="http://schemas.microsoft.com/office/powerpoint/2010/main" val="4331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Tunnelszenario „Kurzer Tunnel“ des </a:t>
            </a:r>
            <a:r>
              <a:rPr lang="de-DE" sz="1600" b="1" dirty="0" err="1"/>
              <a:t>NLStBV</a:t>
            </a:r>
            <a:br>
              <a:rPr lang="de-DE" sz="1600" b="1" dirty="0"/>
            </a:br>
            <a:r>
              <a:rPr lang="de-DE" sz="1600" b="1" dirty="0"/>
              <a:t>Stand aus </a:t>
            </a:r>
            <a:r>
              <a:rPr lang="de-DE" sz="1600" b="1" dirty="0" err="1"/>
              <a:t>ABau</a:t>
            </a:r>
            <a:r>
              <a:rPr lang="de-DE" sz="1600" b="1" dirty="0"/>
              <a:t> und Stadtbezirksrat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6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7" y="1741892"/>
            <a:ext cx="3589299" cy="439630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01570" y="6208594"/>
            <a:ext cx="3083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„Kurzer Tunnel“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NLStBV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(800m) </a:t>
            </a:r>
          </a:p>
        </p:txBody>
      </p:sp>
      <p:sp>
        <p:nvSpPr>
          <p:cNvPr id="11" name="Rechteck 10"/>
          <p:cNvSpPr/>
          <p:nvPr/>
        </p:nvSpPr>
        <p:spPr>
          <a:xfrm>
            <a:off x="4842000" y="1854000"/>
            <a:ext cx="396044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+mn-lt"/>
              </a:rPr>
              <a:t>Kurzer Tunnel (800m):</a:t>
            </a:r>
          </a:p>
          <a:p>
            <a:endParaRPr lang="de-DE" sz="1600" b="1" dirty="0">
              <a:solidFill>
                <a:srgbClr val="000000"/>
              </a:solidFill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Erhalt Vollknoten Linden-Nord; </a:t>
            </a:r>
            <a:r>
              <a:rPr lang="de-DE" sz="1300" dirty="0" err="1">
                <a:solidFill>
                  <a:srgbClr val="000000"/>
                </a:solidFill>
                <a:latin typeface="+mn-lt"/>
              </a:rPr>
              <a:t>Troglage</a:t>
            </a:r>
            <a:r>
              <a:rPr lang="de-DE" sz="1300" dirty="0">
                <a:solidFill>
                  <a:srgbClr val="000000"/>
                </a:solidFill>
                <a:latin typeface="+mn-lt"/>
              </a:rPr>
              <a:t> südlich der </a:t>
            </a:r>
            <a:r>
              <a:rPr lang="de-DE" sz="1300" dirty="0" err="1">
                <a:solidFill>
                  <a:srgbClr val="000000"/>
                </a:solidFill>
                <a:latin typeface="+mn-lt"/>
              </a:rPr>
              <a:t>Limmerstraße</a:t>
            </a:r>
            <a:r>
              <a:rPr lang="de-DE" sz="1300" dirty="0">
                <a:solidFill>
                  <a:srgbClr val="000000"/>
                </a:solidFill>
                <a:latin typeface="+mn-lt"/>
              </a:rPr>
              <a:t>; Lärmbelastung rund um den Vollknoten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Anschluss über Vollknoten Linden-Mitte kostenaufwändig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sehr kurze unterbrechungsfreie Tunnelbereiche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überschaubares städtebauliches Aufwertungspotential, </a:t>
            </a:r>
            <a:r>
              <a:rPr lang="de-DE" sz="1300" dirty="0">
                <a:latin typeface="+mn-lt"/>
              </a:rPr>
              <a:t>begrenzter Zugewinn von Freiräumen</a:t>
            </a:r>
            <a:endParaRPr lang="de-DE" sz="1300" dirty="0">
              <a:solidFill>
                <a:srgbClr val="000000"/>
              </a:solidFill>
              <a:latin typeface="+mn-lt"/>
            </a:endParaRP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  <a:latin typeface="+mn-lt"/>
              </a:rPr>
              <a:t>Badenstedter</a:t>
            </a:r>
            <a:r>
              <a:rPr lang="de-DE" sz="1300" dirty="0">
                <a:solidFill>
                  <a:srgbClr val="000000"/>
                </a:solidFill>
                <a:latin typeface="+mn-lt"/>
              </a:rPr>
              <a:t> Straße auf Geländeniveau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Verbesserung der Rad- und Fußwegeverbindung vom Leineufer bis zur </a:t>
            </a:r>
            <a:r>
              <a:rPr lang="de-DE" sz="1300" dirty="0" err="1">
                <a:latin typeface="+mn-lt"/>
              </a:rPr>
              <a:t>Davenstedter</a:t>
            </a:r>
            <a:r>
              <a:rPr lang="de-DE" sz="1300" dirty="0">
                <a:latin typeface="+mn-lt"/>
              </a:rPr>
              <a:t> Straße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städtebauliche Neuordnung in den Randbereichen der Schnellwegtrasse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Lärmminderung für angrenzende Wohn- und Freizeitnutzungen</a:t>
            </a:r>
          </a:p>
        </p:txBody>
      </p:sp>
    </p:spTree>
    <p:extLst>
      <p:ext uri="{BB962C8B-B14F-4D97-AF65-F5344CB8AC3E}">
        <p14:creationId xmlns:p14="http://schemas.microsoft.com/office/powerpoint/2010/main" val="70195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Tunnelszenario „Langer Tunnel“ des </a:t>
            </a:r>
            <a:r>
              <a:rPr lang="de-DE" sz="1600" b="1" dirty="0" err="1"/>
              <a:t>NLStBV</a:t>
            </a:r>
            <a:br>
              <a:rPr lang="de-DE" sz="1600" b="1" dirty="0"/>
            </a:br>
            <a:r>
              <a:rPr lang="de-DE" sz="1600" b="1" dirty="0"/>
              <a:t>Stand aus </a:t>
            </a:r>
            <a:r>
              <a:rPr lang="de-DE" sz="1600" b="1" dirty="0" err="1"/>
              <a:t>ABau</a:t>
            </a:r>
            <a:r>
              <a:rPr lang="de-DE" sz="1600" b="1" dirty="0"/>
              <a:t> und Stadtbezirksrat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7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9" y="1741892"/>
            <a:ext cx="3593543" cy="439630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701570" y="6208594"/>
            <a:ext cx="30834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„Langer Tunnel“ </a:t>
            </a:r>
            <a:r>
              <a:rPr lang="de-DE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NLStBV</a:t>
            </a:r>
            <a:r>
              <a:rPr lang="de-DE" sz="1400" b="1" dirty="0">
                <a:latin typeface="Arial" panose="020B0604020202020204" pitchFamily="34" charset="0"/>
                <a:cs typeface="Arial" panose="020B0604020202020204" pitchFamily="34" charset="0"/>
              </a:rPr>
              <a:t> (1.600m) </a:t>
            </a:r>
          </a:p>
        </p:txBody>
      </p:sp>
      <p:sp>
        <p:nvSpPr>
          <p:cNvPr id="11" name="Rechteck 10"/>
          <p:cNvSpPr/>
          <p:nvPr/>
        </p:nvSpPr>
        <p:spPr>
          <a:xfrm>
            <a:off x="4842030" y="1853825"/>
            <a:ext cx="4005445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+mn-lt"/>
              </a:rPr>
              <a:t>Langer Tunnel (1600m):</a:t>
            </a:r>
          </a:p>
          <a:p>
            <a:endParaRPr lang="de-DE" sz="16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Erhalt Vollknoten Linden-Nord; </a:t>
            </a:r>
            <a:r>
              <a:rPr lang="de-DE" sz="1300" dirty="0" err="1">
                <a:solidFill>
                  <a:srgbClr val="000000"/>
                </a:solidFill>
                <a:latin typeface="+mn-lt"/>
              </a:rPr>
              <a:t>Troglage</a:t>
            </a:r>
            <a:r>
              <a:rPr lang="de-DE" sz="1300" dirty="0">
                <a:solidFill>
                  <a:srgbClr val="000000"/>
                </a:solidFill>
                <a:latin typeface="+mn-lt"/>
              </a:rPr>
              <a:t> südlich der </a:t>
            </a:r>
            <a:r>
              <a:rPr lang="de-DE" sz="1300" dirty="0" err="1">
                <a:solidFill>
                  <a:srgbClr val="000000"/>
                </a:solidFill>
                <a:latin typeface="+mn-lt"/>
              </a:rPr>
              <a:t>Limmerstraße</a:t>
            </a:r>
            <a:endParaRPr lang="de-DE" sz="1300" dirty="0">
              <a:solidFill>
                <a:srgbClr val="000000"/>
              </a:solidFill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Anschluss über Vollknoten Linden-Mitte und Tunnellänge bedeutet kostenaufwändigste Variante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Lärmbelastung rund um den Vollknoten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solidFill>
                  <a:srgbClr val="000000"/>
                </a:solidFill>
                <a:latin typeface="+mn-lt"/>
              </a:rPr>
              <a:t>Aktivierung aller Baulandpotentiale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durchgehende Rad- und Fußwegeverbindung Leineufer bis </a:t>
            </a:r>
            <a:r>
              <a:rPr lang="de-DE" sz="1300" dirty="0" err="1">
                <a:latin typeface="+mn-lt"/>
              </a:rPr>
              <a:t>Deisterplatz</a:t>
            </a:r>
            <a:endParaRPr lang="de-DE" sz="1300" dirty="0">
              <a:latin typeface="+mn-lt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maximale städtebauliche Neuordnung in den Randbereichen der Trasse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sehr hoher Zugewinn nutzbarer Freiräume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DE" sz="1300" dirty="0">
                <a:latin typeface="+mn-lt"/>
              </a:rPr>
              <a:t>Lärmminderung für angrenzende Wohn- und Freizeitnutzungen</a:t>
            </a:r>
          </a:p>
        </p:txBody>
      </p:sp>
    </p:spTree>
    <p:extLst>
      <p:ext uri="{BB962C8B-B14F-4D97-AF65-F5344CB8AC3E}">
        <p14:creationId xmlns:p14="http://schemas.microsoft.com/office/powerpoint/2010/main" val="307413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Empfehlung aus der Machbarkeitsstudie – längere Kurzvariante </a:t>
            </a:r>
            <a:endParaRPr lang="de-DE" b="1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de-DE" dirty="0"/>
              <a:t>8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650" y="1628800"/>
            <a:ext cx="6018195" cy="50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652" y="1628309"/>
            <a:ext cx="1755195" cy="35173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Ellipse 6"/>
          <p:cNvSpPr/>
          <p:nvPr/>
        </p:nvSpPr>
        <p:spPr bwMode="auto">
          <a:xfrm>
            <a:off x="3837050" y="2978950"/>
            <a:ext cx="509355" cy="509355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Ellipse 8"/>
          <p:cNvSpPr/>
          <p:nvPr/>
        </p:nvSpPr>
        <p:spPr bwMode="auto">
          <a:xfrm>
            <a:off x="6214681" y="6005816"/>
            <a:ext cx="675073" cy="711967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4091728" y="4053990"/>
            <a:ext cx="1154777" cy="1128536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Ellipse 10"/>
          <p:cNvSpPr/>
          <p:nvPr/>
        </p:nvSpPr>
        <p:spPr bwMode="auto">
          <a:xfrm>
            <a:off x="7809198" y="5258678"/>
            <a:ext cx="495055" cy="495055"/>
          </a:xfrm>
          <a:prstGeom prst="ellipse">
            <a:avLst/>
          </a:prstGeom>
          <a:noFill/>
          <a:ln w="158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7587335" y="5791434"/>
            <a:ext cx="1063512" cy="24622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Visualisierung</a:t>
            </a:r>
          </a:p>
        </p:txBody>
      </p:sp>
    </p:spTree>
    <p:extLst>
      <p:ext uri="{BB962C8B-B14F-4D97-AF65-F5344CB8AC3E}">
        <p14:creationId xmlns:p14="http://schemas.microsoft.com/office/powerpoint/2010/main" val="340441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600" b="1" dirty="0"/>
              <a:t>Empfehlung aus der Machbarkeitsstudie</a:t>
            </a:r>
            <a:r>
              <a:rPr lang="de-DE" sz="1800" b="1" dirty="0"/>
              <a:t> – längere Kurzvariante </a:t>
            </a:r>
            <a:endParaRPr lang="de-DE" b="1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00" y="1800001"/>
            <a:ext cx="6006053" cy="504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915" y="1800001"/>
            <a:ext cx="1384932" cy="27753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086339" y="2529529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Linden-Nord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30854" y="2713445"/>
            <a:ext cx="1350150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Anfang Tunnel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360601" y="4045936"/>
            <a:ext cx="2385264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Fössestraße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842030" y="4854716"/>
            <a:ext cx="1215135" cy="30777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Ende Tunnel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080000" y="5202456"/>
            <a:ext cx="3163976" cy="307777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Halbanschluss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Davenstedter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 Straße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773518" y="6193497"/>
            <a:ext cx="2619016" cy="523220"/>
          </a:xfrm>
          <a:prstGeom prst="rect">
            <a:avLst/>
          </a:prstGeom>
          <a:solidFill>
            <a:schemeClr val="bg1">
              <a:alpha val="45000"/>
            </a:schemeClr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Umbau südlicher Teilabschnitt mit </a:t>
            </a:r>
            <a:r>
              <a:rPr lang="de-DE" sz="1400" dirty="0" err="1">
                <a:latin typeface="Arial" panose="020B0604020202020204" pitchFamily="34" charset="0"/>
                <a:cs typeface="Arial" panose="020B0604020202020204" pitchFamily="34" charset="0"/>
              </a:rPr>
              <a:t>Deisterplatz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41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Lucida Sans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Lucida Sans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enutzerdefiniertes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Metadata/LabelInfo.xml><?xml version="1.0" encoding="utf-8"?>
<clbl:labelList xmlns:clbl="http://schemas.microsoft.com/office/2020/mipLabelMetadata">
  <clbl:label id="{2ed55210-5af2-49d0-ae6f-c7160c68a39f}" enabled="1" method="Standard" siteId="{40aeb486-ebe2-4e58-9f1c-caedc86481e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1028</Words>
  <Application>Microsoft Office PowerPoint</Application>
  <PresentationFormat>Bildschirmpräsentation (4:3)</PresentationFormat>
  <Paragraphs>247</Paragraphs>
  <Slides>38</Slides>
  <Notes>11</Notes>
  <HiddenSlides>8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38</vt:i4>
      </vt:variant>
    </vt:vector>
  </HeadingPairs>
  <TitlesOfParts>
    <vt:vector size="44" baseType="lpstr">
      <vt:lpstr>Lucida Sans</vt:lpstr>
      <vt:lpstr>Calibri</vt:lpstr>
      <vt:lpstr>Arial</vt:lpstr>
      <vt:lpstr>Times New Roman</vt:lpstr>
      <vt:lpstr>Benutzerdefiniertes Design</vt:lpstr>
      <vt:lpstr>1_Benutzerdefiniertes Design</vt:lpstr>
      <vt:lpstr>PowerPoint-Präsentation</vt:lpstr>
      <vt:lpstr>Situation heute – der Westschnellweg als Barriere im Stadtraum  Bardowicker Straße mit Blick nach Nordwesten</vt:lpstr>
      <vt:lpstr>Worst Case-Szenario mit Standstreifen und Lärmschutz in Hochlage</vt:lpstr>
      <vt:lpstr>Anlass der Städtebaulichen Studie </vt:lpstr>
      <vt:lpstr>Anlass der Städtebaulichen Studie </vt:lpstr>
      <vt:lpstr>Tunnelszenario „Kurzer Tunnel“ des NLStBV Stand aus ABau und Stadtbezirksrat</vt:lpstr>
      <vt:lpstr>Tunnelszenario „Langer Tunnel“ des NLStBV Stand aus ABau und Stadtbezirksrat</vt:lpstr>
      <vt:lpstr>Empfehlung aus der Machbarkeitsstudie – längere Kurzvariante </vt:lpstr>
      <vt:lpstr>Empfehlung aus der Machbarkeitsstudie – längere Kurzvariante </vt:lpstr>
      <vt:lpstr>PowerPoint-Präsentation</vt:lpstr>
      <vt:lpstr>PowerPoint-Präsentation</vt:lpstr>
      <vt:lpstr>PowerPoint-Präsentation</vt:lpstr>
      <vt:lpstr>PowerPoint-Präsentation</vt:lpstr>
      <vt:lpstr>Empfehlung aus der Machbarkeitsstudie – längere Kurzvariante:  Prüfung einer Verlagerung von Kleingärten auf den Tunneldeckel</vt:lpstr>
      <vt:lpstr>Empfehlung aus der Machbarkeitsstudie – längere Kurzvariante Details Tunneleingänge</vt:lpstr>
      <vt:lpstr>Verkehrsbelastung Planfall</vt:lpstr>
      <vt:lpstr>Differenz Planfall - Bestandsfall</vt:lpstr>
      <vt:lpstr>Differenz Planfall - Bestandsfall</vt:lpstr>
      <vt:lpstr>Verkehrliche Wirkungen</vt:lpstr>
      <vt:lpstr>Bestand: Bardowicker Straße - Blick von West nach Ost</vt:lpstr>
      <vt:lpstr>Umbau in Hochlage: Bardowicker Straße - Blick von West nach Ost</vt:lpstr>
      <vt:lpstr>Auf einem Tunnel: Bardowicker Straße - Blick von West nach Ost</vt:lpstr>
      <vt:lpstr>Bestand: Bardowicker Straße - Blick von Ost nach West</vt:lpstr>
      <vt:lpstr>Umbau in Hochlage: Bardowicker Straße - Blick von Ost nach West</vt:lpstr>
      <vt:lpstr>Auf einem Tunnel: Bardowicker Straße - Blick von Ost nach West</vt:lpstr>
      <vt:lpstr>Bestand: Fössegrünzug - Blick von Ost nach West</vt:lpstr>
      <vt:lpstr>Umbau in Hochlage: Fössegrünzug - Blick von Ost nach West</vt:lpstr>
      <vt:lpstr>Auf einem Tunnel: Fössegrünzug - Blick von Ost nach West</vt:lpstr>
      <vt:lpstr>Bestand: Deisterkreisel</vt:lpstr>
      <vt:lpstr>Umbau zur Kreuzung: Deisterkreisel</vt:lpstr>
      <vt:lpstr>Empfehlung der Studie </vt:lpstr>
      <vt:lpstr>Fazit</vt:lpstr>
      <vt:lpstr>PowerPoint-Präsentation</vt:lpstr>
      <vt:lpstr>Planungs- und Beteiligungsablauf der NLStBV Westschnellweg</vt:lpstr>
      <vt:lpstr>Kurzer Tunnel LHH</vt:lpstr>
      <vt:lpstr>Langer Tunnel LHH</vt:lpstr>
      <vt:lpstr>PowerPoint-Präsentation</vt:lpstr>
      <vt:lpstr>PowerPoint-Präsentation</vt:lpstr>
    </vt:vector>
  </TitlesOfParts>
  <Company>Senator Bau, Umwelt und Verkehr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Petry</dc:creator>
  <cp:lastModifiedBy>Luzie Struchholz</cp:lastModifiedBy>
  <cp:revision>1155</cp:revision>
  <cp:lastPrinted>2023-11-21T15:21:31Z</cp:lastPrinted>
  <dcterms:created xsi:type="dcterms:W3CDTF">2007-01-30T10:29:10Z</dcterms:created>
  <dcterms:modified xsi:type="dcterms:W3CDTF">2026-01-15T16:43:11Z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50</vt:i4>
  </property>
  <property fmtid="{D5CDD505-2E9C-101B-9397-08002B2CF9AE}" pid="5" name="ScreenSize">
    <vt:i4>3</vt:i4>
  </property>
  <property fmtid="{D5CDD505-2E9C-101B-9397-08002B2CF9AE}" pid="6" name="ScreenUsage">
    <vt:i4>1</vt:i4>
  </property>
  <property fmtid="{D5CDD505-2E9C-101B-9397-08002B2CF9AE}" pid="7" name="MailAddress">
    <vt:lpwstr/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4</vt:i4>
  </property>
  <property fmtid="{D5CDD505-2E9C-101B-9397-08002B2CF9AE}" pid="21" name="OutputDir">
    <vt:lpwstr>I:\Sg50\Präsentationen\münster\html</vt:lpwstr>
  </property>
</Properties>
</file>